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8"/>
  </p:notesMasterIdLst>
  <p:sldIdLst>
    <p:sldId id="256" r:id="rId2"/>
    <p:sldId id="257" r:id="rId3"/>
    <p:sldId id="262" r:id="rId4"/>
    <p:sldId id="264" r:id="rId5"/>
    <p:sldId id="263" r:id="rId6"/>
    <p:sldId id="269" r:id="rId7"/>
    <p:sldId id="271" r:id="rId8"/>
    <p:sldId id="272" r:id="rId9"/>
    <p:sldId id="270" r:id="rId10"/>
    <p:sldId id="273" r:id="rId11"/>
    <p:sldId id="274" r:id="rId12"/>
    <p:sldId id="275" r:id="rId13"/>
    <p:sldId id="267" r:id="rId14"/>
    <p:sldId id="268" r:id="rId15"/>
    <p:sldId id="266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3"/>
    <p:restoredTop sz="94631"/>
  </p:normalViewPr>
  <p:slideViewPr>
    <p:cSldViewPr snapToGrid="0" snapToObjects="1">
      <p:cViewPr varScale="1">
        <p:scale>
          <a:sx n="137" d="100"/>
          <a:sy n="137" d="100"/>
        </p:scale>
        <p:origin x="2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EEEEF-0531-B848-B6CD-DDAD4BF9B08D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5DB939-2F40-C240-B29F-D74106535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94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88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971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2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87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0809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05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759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30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DB939-2F40-C240-B29F-D741065357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68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4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30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86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300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97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14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2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68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89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28454-0F87-BC44-A00C-6B139FD1914D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4B03B-4EBA-A242-A74D-AF306E92D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74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C7A3363-21A9-594F-9687-F1C4121CF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03" y="0"/>
            <a:ext cx="1089087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327AF2-1448-4947-B686-1B99FE939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5602" y="223844"/>
            <a:ext cx="11471274" cy="1686188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Effects of the Galactic Center on the Ionization of the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Magellanic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Stream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5E8FC-65C3-2142-9244-89651F6CD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266" y="5045052"/>
            <a:ext cx="6908800" cy="168618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Elaine Frazer</a:t>
            </a:r>
          </a:p>
          <a:p>
            <a:pPr algn="l"/>
            <a:r>
              <a:rPr lang="en-US" sz="2000" dirty="0"/>
              <a:t>in collaboration with Andrew Fox, Joss Bland-Hawthorne (Univ. of Sydney), &amp; Kat Barger (Texas Christian Univ.)</a:t>
            </a:r>
            <a:endParaRPr lang="en-US" sz="1050" dirty="0"/>
          </a:p>
          <a:p>
            <a:pPr algn="l"/>
            <a:r>
              <a:rPr lang="en-US" dirty="0"/>
              <a:t>INS Tech Staff Meeting - May 8, 2019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9F1532-4E55-1745-AAAD-E98A3E869E31}"/>
              </a:ext>
            </a:extLst>
          </p:cNvPr>
          <p:cNvSpPr txBox="1"/>
          <p:nvPr/>
        </p:nvSpPr>
        <p:spPr>
          <a:xfrm>
            <a:off x="10338406" y="6436807"/>
            <a:ext cx="1831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85000"/>
                  </a:schemeClr>
                </a:solidFill>
              </a:rPr>
              <a:t>(ESA/Gaia/DPAC)</a:t>
            </a:r>
          </a:p>
        </p:txBody>
      </p:sp>
    </p:spTree>
    <p:extLst>
      <p:ext uri="{BB962C8B-B14F-4D97-AF65-F5344CB8AC3E}">
        <p14:creationId xmlns:p14="http://schemas.microsoft.com/office/powerpoint/2010/main" val="2269987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4" y="166958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Magellanic</a:t>
            </a:r>
            <a:r>
              <a:rPr lang="en-US" dirty="0">
                <a:solidFill>
                  <a:schemeClr val="tx2"/>
                </a:solidFill>
              </a:rPr>
              <a:t> Stream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 w/ mis-aligned components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1 w/ components seen in high ions, but not low ions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178AD-0C1E-C746-8064-E109EA0C6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14" t="6733" r="7329" b="3592"/>
          <a:stretch/>
        </p:blipFill>
        <p:spPr>
          <a:xfrm>
            <a:off x="411456" y="1492521"/>
            <a:ext cx="7325823" cy="50657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F5D1F25-2F0A-0F4E-AC3E-1E37E7AE2C39}"/>
              </a:ext>
            </a:extLst>
          </p:cNvPr>
          <p:cNvSpPr/>
          <p:nvPr/>
        </p:nvSpPr>
        <p:spPr>
          <a:xfrm>
            <a:off x="5916709" y="1492521"/>
            <a:ext cx="1340498" cy="356517"/>
          </a:xfrm>
          <a:prstGeom prst="ellips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556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4" y="166958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Magellanic</a:t>
            </a:r>
            <a:r>
              <a:rPr lang="en-US" dirty="0">
                <a:solidFill>
                  <a:schemeClr val="tx2"/>
                </a:solidFill>
              </a:rPr>
              <a:t> Stream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 w/ mis-aligned components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1 w/ components seen in high ions, but not low ions</a:t>
            </a: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w/ components seen in low ions, but not high 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178AD-0C1E-C746-8064-E109EA0C6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14" t="6733" r="7329" b="3592"/>
          <a:stretch/>
        </p:blipFill>
        <p:spPr>
          <a:xfrm>
            <a:off x="411456" y="1492521"/>
            <a:ext cx="7325823" cy="50657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4D9EA0F-188B-2B4F-8843-775E6C7479F2}"/>
              </a:ext>
            </a:extLst>
          </p:cNvPr>
          <p:cNvSpPr/>
          <p:nvPr/>
        </p:nvSpPr>
        <p:spPr>
          <a:xfrm>
            <a:off x="1188099" y="3960095"/>
            <a:ext cx="1340498" cy="356517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968D5E-0996-4046-BA87-F371749A691F}"/>
              </a:ext>
            </a:extLst>
          </p:cNvPr>
          <p:cNvSpPr/>
          <p:nvPr/>
        </p:nvSpPr>
        <p:spPr>
          <a:xfrm>
            <a:off x="3243944" y="1492521"/>
            <a:ext cx="1971868" cy="382932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325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4" y="166958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Magellanic</a:t>
            </a:r>
            <a:r>
              <a:rPr lang="en-US" dirty="0">
                <a:solidFill>
                  <a:schemeClr val="tx2"/>
                </a:solidFill>
              </a:rPr>
              <a:t> Stream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5"/>
            <a:ext cx="3517640" cy="5065775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 w/ mis-aligned components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1 w/ components seen in high ions, but not low ions</a:t>
            </a: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w/ components seen in low ions, but not high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Fewer mis-aligned components in the Stream than in the LA:</a:t>
            </a:r>
          </a:p>
          <a:p>
            <a:pPr marL="0" indent="0">
              <a:buNone/>
            </a:pPr>
            <a:r>
              <a:rPr lang="en-US" dirty="0"/>
              <a:t>points to two phase model for the LA and </a:t>
            </a:r>
            <a:r>
              <a:rPr lang="en-US" dirty="0" err="1"/>
              <a:t>Seyfert</a:t>
            </a:r>
            <a:r>
              <a:rPr lang="en-US" dirty="0"/>
              <a:t> flare model for the Stream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178AD-0C1E-C746-8064-E109EA0C6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14" t="6733" r="7329" b="3592"/>
          <a:stretch/>
        </p:blipFill>
        <p:spPr>
          <a:xfrm>
            <a:off x="411456" y="1492521"/>
            <a:ext cx="7325823" cy="506577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4D9EA0F-188B-2B4F-8843-775E6C7479F2}"/>
              </a:ext>
            </a:extLst>
          </p:cNvPr>
          <p:cNvSpPr/>
          <p:nvPr/>
        </p:nvSpPr>
        <p:spPr>
          <a:xfrm>
            <a:off x="1188099" y="3960095"/>
            <a:ext cx="1340498" cy="356517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D968D5E-0996-4046-BA87-F371749A691F}"/>
              </a:ext>
            </a:extLst>
          </p:cNvPr>
          <p:cNvSpPr/>
          <p:nvPr/>
        </p:nvSpPr>
        <p:spPr>
          <a:xfrm>
            <a:off x="3243944" y="1492521"/>
            <a:ext cx="1971868" cy="382932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3039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24281-2176-1B4B-B845-E029FDA4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90" y="27181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/>
                </a:solidFill>
              </a:rPr>
              <a:t>The LA shows differences between the high-ion and low-ion kinematics. The Stream does not.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D8A27-53B9-4E45-ABAB-F2BFA2A8E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098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Lends more evidence to the two phase model for the LA and the </a:t>
            </a:r>
            <a:r>
              <a:rPr lang="en-US" dirty="0" err="1"/>
              <a:t>Seyfert</a:t>
            </a:r>
            <a:r>
              <a:rPr lang="en-US" dirty="0"/>
              <a:t> flare model for the Stream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B4B16-FD72-B946-9335-01D5D40D9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" t="5001" r="8051"/>
          <a:stretch/>
        </p:blipFill>
        <p:spPr>
          <a:xfrm>
            <a:off x="6658754" y="2928581"/>
            <a:ext cx="4464041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6D766A-5633-1740-AF03-7C9ACAA86E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8" t="5600" r="7972"/>
          <a:stretch/>
        </p:blipFill>
        <p:spPr>
          <a:xfrm>
            <a:off x="1069205" y="2928581"/>
            <a:ext cx="4520344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94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22248-77E1-944A-A096-D9D6069A4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27" y="15385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2"/>
                </a:solidFill>
              </a:rPr>
              <a:t>We find stronger high-ion absorption in the Stream than in the Leading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66425-8048-4844-AAEA-40FFEA295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615" y="1555037"/>
            <a:ext cx="1082476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LA is much closer to the Milky Way disk where the density of the ambient gas is higher, so it is unexpected that the Stream would have stronger high-ion absorption. Could be due to the GC?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2A8260-3C61-554E-B07C-A725DDF7AB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33" t="3926" r="6273"/>
          <a:stretch/>
        </p:blipFill>
        <p:spPr>
          <a:xfrm>
            <a:off x="1063211" y="3046542"/>
            <a:ext cx="454275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92502E-0971-3A48-A918-91A3E84064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43" t="3926" r="6601"/>
          <a:stretch/>
        </p:blipFill>
        <p:spPr>
          <a:xfrm>
            <a:off x="6669172" y="3046542"/>
            <a:ext cx="4459617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292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7F8F74A-9B99-1C4B-AE2D-DDC0EBFA14C9}"/>
              </a:ext>
            </a:extLst>
          </p:cNvPr>
          <p:cNvSpPr/>
          <p:nvPr/>
        </p:nvSpPr>
        <p:spPr>
          <a:xfrm>
            <a:off x="1134534" y="1896532"/>
            <a:ext cx="9922933" cy="44196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039EA2-CEB8-9646-88B6-4B4BCB2AA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67" y="313753"/>
            <a:ext cx="10515600" cy="1325563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More evidence for slight high-ion enhancement in the Stream in the region below the Galactic Center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02B67C7-9C89-C544-8822-60BA256FEF78}"/>
              </a:ext>
            </a:extLst>
          </p:cNvPr>
          <p:cNvGrpSpPr/>
          <p:nvPr/>
        </p:nvGrpSpPr>
        <p:grpSpPr>
          <a:xfrm>
            <a:off x="1329720" y="2122409"/>
            <a:ext cx="9532559" cy="4054554"/>
            <a:chOff x="1329720" y="2122409"/>
            <a:chExt cx="9532559" cy="405455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342482D-40CE-0D43-AD3A-A5037E269C6D}"/>
                </a:ext>
              </a:extLst>
            </p:cNvPr>
            <p:cNvGrpSpPr/>
            <p:nvPr/>
          </p:nvGrpSpPr>
          <p:grpSpPr>
            <a:xfrm>
              <a:off x="1329720" y="2122409"/>
              <a:ext cx="8364429" cy="4054554"/>
              <a:chOff x="1473204" y="25940022"/>
              <a:chExt cx="8393452" cy="406862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FABA2DC-A9C3-8F4B-9153-5C6974FB98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11967" r="8208" b="28707"/>
              <a:stretch/>
            </p:blipFill>
            <p:spPr>
              <a:xfrm>
                <a:off x="1473204" y="25940022"/>
                <a:ext cx="8393452" cy="4068625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F073E19-BD3A-1A47-A5BD-39F466F82BD4}"/>
                  </a:ext>
                </a:extLst>
              </p:cNvPr>
              <p:cNvSpPr txBox="1"/>
              <p:nvPr/>
            </p:nvSpPr>
            <p:spPr>
              <a:xfrm>
                <a:off x="4998284" y="28863954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9CB3BB7-54B5-F944-9920-77368E2D96A8}"/>
                  </a:ext>
                </a:extLst>
              </p:cNvPr>
              <p:cNvSpPr txBox="1"/>
              <p:nvPr/>
            </p:nvSpPr>
            <p:spPr>
              <a:xfrm>
                <a:off x="8192705" y="26820600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DB42BC53-4E41-874A-8500-9EE6782E9503}"/>
                  </a:ext>
                </a:extLst>
              </p:cNvPr>
              <p:cNvSpPr txBox="1"/>
              <p:nvPr/>
            </p:nvSpPr>
            <p:spPr>
              <a:xfrm>
                <a:off x="7252826" y="28193123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75A165E-890A-5243-B391-5BC2623748E1}"/>
                  </a:ext>
                </a:extLst>
              </p:cNvPr>
              <p:cNvSpPr txBox="1"/>
              <p:nvPr/>
            </p:nvSpPr>
            <p:spPr>
              <a:xfrm>
                <a:off x="5293203" y="28890566"/>
                <a:ext cx="45095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11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5A16755-E4A1-C347-9E41-C89596C6C401}"/>
                  </a:ext>
                </a:extLst>
              </p:cNvPr>
              <p:cNvSpPr txBox="1"/>
              <p:nvPr/>
            </p:nvSpPr>
            <p:spPr>
              <a:xfrm>
                <a:off x="7680916" y="26760044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A884E4A-AD61-3649-905D-9EACC20E37C5}"/>
                  </a:ext>
                </a:extLst>
              </p:cNvPr>
              <p:cNvSpPr txBox="1"/>
              <p:nvPr/>
            </p:nvSpPr>
            <p:spPr>
              <a:xfrm>
                <a:off x="4433117" y="28931161"/>
                <a:ext cx="497265" cy="415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12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759B4DE-3DB5-F54A-956B-60EF4D4B2983}"/>
                  </a:ext>
                </a:extLst>
              </p:cNvPr>
              <p:cNvSpPr txBox="1"/>
              <p:nvPr/>
            </p:nvSpPr>
            <p:spPr>
              <a:xfrm>
                <a:off x="7913091" y="26473880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86A7F81-E5D6-0145-968B-655A0096B053}"/>
                  </a:ext>
                </a:extLst>
              </p:cNvPr>
              <p:cNvSpPr txBox="1"/>
              <p:nvPr/>
            </p:nvSpPr>
            <p:spPr>
              <a:xfrm>
                <a:off x="7972979" y="27169614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77BEE939-2FA1-274E-B195-A70D26253F59}"/>
                  </a:ext>
                </a:extLst>
              </p:cNvPr>
              <p:cNvSpPr txBox="1"/>
              <p:nvPr/>
            </p:nvSpPr>
            <p:spPr>
              <a:xfrm>
                <a:off x="5406176" y="29293576"/>
                <a:ext cx="46999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F0C20BA-25C2-FC45-8710-72F5DBD2F379}"/>
                  </a:ext>
                </a:extLst>
              </p:cNvPr>
              <p:cNvSpPr txBox="1"/>
              <p:nvPr/>
            </p:nvSpPr>
            <p:spPr>
              <a:xfrm>
                <a:off x="7318728" y="2706172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3384A07C-4AAC-3742-958A-751807F3D4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849693" y="27079976"/>
                <a:ext cx="0" cy="17015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0C03FF8-1FF4-D543-83FA-43FC1741CC9B}"/>
                  </a:ext>
                </a:extLst>
              </p:cNvPr>
              <p:cNvSpPr txBox="1"/>
              <p:nvPr/>
            </p:nvSpPr>
            <p:spPr>
              <a:xfrm>
                <a:off x="7041194" y="28886349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3973462-A97C-9944-AE81-B301CBD1A1D5}"/>
                  </a:ext>
                </a:extLst>
              </p:cNvPr>
              <p:cNvSpPr txBox="1"/>
              <p:nvPr/>
            </p:nvSpPr>
            <p:spPr>
              <a:xfrm>
                <a:off x="6478700" y="29156362"/>
                <a:ext cx="415887" cy="4157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</a:t>
                </a: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57C59EFA-81B7-E842-A93A-1DF8854C85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65054" y="29154509"/>
                <a:ext cx="151569" cy="14089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45D7D6F-65FF-4A43-A8D9-AA66791C53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6320" t="10544" r="6107" b="10476"/>
            <a:stretch/>
          </p:blipFill>
          <p:spPr>
            <a:xfrm>
              <a:off x="9803874" y="2368078"/>
              <a:ext cx="1058405" cy="35677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9240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3D573-C1A2-2244-9A04-B8D46C355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Continuing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17B6A-D556-904A-84FC-F404974E91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working to add the full sample of 71 </a:t>
            </a:r>
            <a:r>
              <a:rPr lang="en-US" dirty="0" err="1"/>
              <a:t>Magellanic</a:t>
            </a:r>
            <a:r>
              <a:rPr lang="en-US" dirty="0"/>
              <a:t> sightlines from Fox et al. 2014+2018 to our plots</a:t>
            </a:r>
          </a:p>
          <a:p>
            <a:r>
              <a:rPr lang="en-US" dirty="0"/>
              <a:t>Currently writing up a Journal article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3600" dirty="0">
                <a:solidFill>
                  <a:schemeClr val="tx2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205029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E5D44-0B94-294C-A78F-D48B8E6CC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767" y="61061"/>
            <a:ext cx="10930467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The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Magellanic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System around the Milky Way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200AE4C-A8B7-064C-A7D5-1DE72278E51F}"/>
              </a:ext>
            </a:extLst>
          </p:cNvPr>
          <p:cNvGrpSpPr/>
          <p:nvPr/>
        </p:nvGrpSpPr>
        <p:grpSpPr>
          <a:xfrm>
            <a:off x="1564105" y="1337737"/>
            <a:ext cx="9047750" cy="4538134"/>
            <a:chOff x="5146707" y="8264495"/>
            <a:chExt cx="6618404" cy="33196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2B6F41E-612F-794F-9F4F-84668B6651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661" t="2877" r="1833" b="2621"/>
            <a:stretch/>
          </p:blipFill>
          <p:spPr>
            <a:xfrm>
              <a:off x="5146707" y="8264495"/>
              <a:ext cx="6618404" cy="331963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F952219-C6A8-6949-BF49-DA053180F238}"/>
                </a:ext>
              </a:extLst>
            </p:cNvPr>
            <p:cNvSpPr txBox="1"/>
            <p:nvPr/>
          </p:nvSpPr>
          <p:spPr>
            <a:xfrm>
              <a:off x="10300869" y="9672262"/>
              <a:ext cx="1159137" cy="27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Leading Arm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EEED59-CC67-7F40-92EA-610A0585D491}"/>
                </a:ext>
              </a:extLst>
            </p:cNvPr>
            <p:cNvSpPr txBox="1"/>
            <p:nvPr/>
          </p:nvSpPr>
          <p:spPr>
            <a:xfrm>
              <a:off x="6037069" y="11094968"/>
              <a:ext cx="1521130" cy="27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Magellanic Stream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2C74E9-A879-0844-A7CD-A0AD8B25C453}"/>
                </a:ext>
              </a:extLst>
            </p:cNvPr>
            <p:cNvSpPr txBox="1"/>
            <p:nvPr/>
          </p:nvSpPr>
          <p:spPr>
            <a:xfrm>
              <a:off x="9339399" y="10313010"/>
              <a:ext cx="606823" cy="27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LMC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B682F87-EA82-5A44-9AA8-2F228CC3F3D0}"/>
                </a:ext>
              </a:extLst>
            </p:cNvPr>
            <p:cNvSpPr txBox="1"/>
            <p:nvPr/>
          </p:nvSpPr>
          <p:spPr>
            <a:xfrm>
              <a:off x="8782745" y="10659489"/>
              <a:ext cx="556654" cy="27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SMC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4C56D3B-4E60-F345-857B-26309E2CDD3A}"/>
                </a:ext>
              </a:extLst>
            </p:cNvPr>
            <p:cNvSpPr txBox="1"/>
            <p:nvPr/>
          </p:nvSpPr>
          <p:spPr>
            <a:xfrm>
              <a:off x="7672186" y="9359640"/>
              <a:ext cx="1376327" cy="27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Galactic Center</a:t>
              </a:r>
            </a:p>
          </p:txBody>
        </p:sp>
        <p:sp>
          <p:nvSpPr>
            <p:cNvPr id="11" name="5-Point Star 10">
              <a:extLst>
                <a:ext uri="{FF2B5EF4-FFF2-40B4-BE49-F238E27FC236}">
                  <a16:creationId xmlns:a16="http://schemas.microsoft.com/office/drawing/2014/main" id="{1D10BC00-376A-8741-8A8E-D0581B154993}"/>
                </a:ext>
              </a:extLst>
            </p:cNvPr>
            <p:cNvSpPr/>
            <p:nvPr/>
          </p:nvSpPr>
          <p:spPr>
            <a:xfrm>
              <a:off x="8370837" y="9734770"/>
              <a:ext cx="281878" cy="276046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E895888-ECCA-9F42-9DFF-41068856E79F}"/>
              </a:ext>
            </a:extLst>
          </p:cNvPr>
          <p:cNvSpPr txBox="1"/>
          <p:nvPr/>
        </p:nvSpPr>
        <p:spPr>
          <a:xfrm>
            <a:off x="870203" y="6398417"/>
            <a:ext cx="107051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 I observations of the </a:t>
            </a:r>
            <a:r>
              <a:rPr lang="en-US" dirty="0" err="1"/>
              <a:t>Magellanic</a:t>
            </a:r>
            <a:r>
              <a:rPr lang="en-US" dirty="0"/>
              <a:t> System in Galactic coordinates, shown in pink (</a:t>
            </a:r>
            <a:r>
              <a:rPr lang="en-US" dirty="0" err="1"/>
              <a:t>Nidever</a:t>
            </a:r>
            <a:r>
              <a:rPr lang="en-US" dirty="0"/>
              <a:t> et al. 2010)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38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FF21A2-3BA7-D24C-A8A1-6DC6A3668B8A}"/>
              </a:ext>
            </a:extLst>
          </p:cNvPr>
          <p:cNvSpPr/>
          <p:nvPr/>
        </p:nvSpPr>
        <p:spPr>
          <a:xfrm>
            <a:off x="792357" y="1623407"/>
            <a:ext cx="10607286" cy="49206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2B17A79-CDD9-9249-9A11-D4075AADFA24}"/>
              </a:ext>
            </a:extLst>
          </p:cNvPr>
          <p:cNvSpPr txBox="1"/>
          <p:nvPr/>
        </p:nvSpPr>
        <p:spPr>
          <a:xfrm>
            <a:off x="989509" y="1969627"/>
            <a:ext cx="65217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 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Seyfert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flare model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(Bland-Hawthorn et al. 2013)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gas is photoionized by an energetic flash at the Galactic Center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entire gas cloud is heated to the same temperature, and different ion species live in the same volume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spectra will show similar thermal broadening for low and high ion species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924A28B-808A-2F40-9250-77317BB1BD16}"/>
              </a:ext>
            </a:extLst>
          </p:cNvPr>
          <p:cNvGrpSpPr/>
          <p:nvPr/>
        </p:nvGrpSpPr>
        <p:grpSpPr>
          <a:xfrm>
            <a:off x="8298860" y="2001436"/>
            <a:ext cx="2844243" cy="1950616"/>
            <a:chOff x="2329410" y="13915381"/>
            <a:chExt cx="2844243" cy="195061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9038EA8A-8413-BF43-82AB-2A533BCD281D}"/>
                </a:ext>
              </a:extLst>
            </p:cNvPr>
            <p:cNvSpPr/>
            <p:nvPr/>
          </p:nvSpPr>
          <p:spPr>
            <a:xfrm>
              <a:off x="2586391" y="13915381"/>
              <a:ext cx="1496884" cy="1496884"/>
            </a:xfrm>
            <a:prstGeom prst="ellipse">
              <a:avLst/>
            </a:prstGeom>
            <a:noFill/>
            <a:ln w="444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FB6AB1D-11B8-CD4F-9298-D8F74E0AB4CF}"/>
                </a:ext>
              </a:extLst>
            </p:cNvPr>
            <p:cNvCxnSpPr>
              <a:cxnSpLocks/>
            </p:cNvCxnSpPr>
            <p:nvPr/>
          </p:nvCxnSpPr>
          <p:spPr>
            <a:xfrm>
              <a:off x="2329410" y="14663823"/>
              <a:ext cx="2205595" cy="0"/>
            </a:xfrm>
            <a:prstGeom prst="straightConnector1">
              <a:avLst/>
            </a:prstGeom>
            <a:ln w="444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5-Point Star 58">
              <a:extLst>
                <a:ext uri="{FF2B5EF4-FFF2-40B4-BE49-F238E27FC236}">
                  <a16:creationId xmlns:a16="http://schemas.microsoft.com/office/drawing/2014/main" id="{1C9B2C94-83BD-A143-8874-F844DF56DCC0}"/>
                </a:ext>
              </a:extLst>
            </p:cNvPr>
            <p:cNvSpPr/>
            <p:nvPr/>
          </p:nvSpPr>
          <p:spPr>
            <a:xfrm>
              <a:off x="4608887" y="14452409"/>
              <a:ext cx="366198" cy="366198"/>
            </a:xfrm>
            <a:prstGeom prst="star5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A0AAE95-2F98-EE49-9053-5500BD5A8D02}"/>
                </a:ext>
              </a:extLst>
            </p:cNvPr>
            <p:cNvSpPr txBox="1"/>
            <p:nvPr/>
          </p:nvSpPr>
          <p:spPr>
            <a:xfrm>
              <a:off x="2730421" y="15465887"/>
              <a:ext cx="12250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Absorber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4D92C8E-975D-234F-B661-A410988EA7D8}"/>
                </a:ext>
              </a:extLst>
            </p:cNvPr>
            <p:cNvSpPr txBox="1"/>
            <p:nvPr/>
          </p:nvSpPr>
          <p:spPr>
            <a:xfrm rot="1105331">
              <a:off x="2650237" y="14710882"/>
              <a:ext cx="5389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Si II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DDD3FFD-9CF5-8245-97D0-F29656F3831A}"/>
                </a:ext>
              </a:extLst>
            </p:cNvPr>
            <p:cNvSpPr txBox="1"/>
            <p:nvPr/>
          </p:nvSpPr>
          <p:spPr>
            <a:xfrm rot="19612318">
              <a:off x="3363760" y="14891678"/>
              <a:ext cx="6174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Si IV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BA0CF50-51E2-2644-B082-FACE349E0128}"/>
                </a:ext>
              </a:extLst>
            </p:cNvPr>
            <p:cNvSpPr txBox="1"/>
            <p:nvPr/>
          </p:nvSpPr>
          <p:spPr>
            <a:xfrm>
              <a:off x="4419921" y="14096309"/>
              <a:ext cx="7537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QSO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0E1A15B7-E194-B341-9336-EB5CB21708C4}"/>
                </a:ext>
              </a:extLst>
            </p:cNvPr>
            <p:cNvSpPr txBox="1"/>
            <p:nvPr/>
          </p:nvSpPr>
          <p:spPr>
            <a:xfrm rot="230806">
              <a:off x="3465438" y="14258224"/>
              <a:ext cx="5389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Si II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293495E-5DDD-0F4D-AACF-C03108A550D1}"/>
                </a:ext>
              </a:extLst>
            </p:cNvPr>
            <p:cNvSpPr txBox="1"/>
            <p:nvPr/>
          </p:nvSpPr>
          <p:spPr>
            <a:xfrm rot="20938290">
              <a:off x="2832723" y="14093815"/>
              <a:ext cx="6174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Si IV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8B3DB295-D5B5-4445-9BA2-785CAE1934DB}"/>
              </a:ext>
            </a:extLst>
          </p:cNvPr>
          <p:cNvGrpSpPr/>
          <p:nvPr/>
        </p:nvGrpSpPr>
        <p:grpSpPr>
          <a:xfrm>
            <a:off x="8118937" y="4376405"/>
            <a:ext cx="2751040" cy="2140664"/>
            <a:chOff x="3552767" y="4266843"/>
            <a:chExt cx="2751040" cy="2140664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92AA2855-B0EE-F744-8861-B9699A7BD625}"/>
                </a:ext>
              </a:extLst>
            </p:cNvPr>
            <p:cNvGrpSpPr/>
            <p:nvPr/>
          </p:nvGrpSpPr>
          <p:grpSpPr>
            <a:xfrm>
              <a:off x="3809145" y="4266843"/>
              <a:ext cx="2494662" cy="2140664"/>
              <a:chOff x="4088335" y="13640540"/>
              <a:chExt cx="2494662" cy="2140664"/>
            </a:xfrm>
          </p:grpSpPr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EDB8302D-0FE7-0A4B-97F2-42EE24AB8C0F}"/>
                  </a:ext>
                </a:extLst>
              </p:cNvPr>
              <p:cNvCxnSpPr/>
              <p:nvPr/>
            </p:nvCxnSpPr>
            <p:spPr>
              <a:xfrm flipV="1">
                <a:off x="4185375" y="13640540"/>
                <a:ext cx="0" cy="14351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7D87F8AA-0B1E-E943-8836-58A79677012C}"/>
                  </a:ext>
                </a:extLst>
              </p:cNvPr>
              <p:cNvCxnSpPr/>
              <p:nvPr/>
            </p:nvCxnSpPr>
            <p:spPr>
              <a:xfrm>
                <a:off x="4182447" y="15075650"/>
                <a:ext cx="198563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id="{39AB6C81-D1C5-EF4D-8E44-356DDDDD15B1}"/>
                  </a:ext>
                </a:extLst>
              </p:cNvPr>
              <p:cNvSpPr/>
              <p:nvPr/>
            </p:nvSpPr>
            <p:spPr>
              <a:xfrm>
                <a:off x="4202362" y="14302010"/>
                <a:ext cx="1989221" cy="745419"/>
              </a:xfrm>
              <a:custGeom>
                <a:avLst/>
                <a:gdLst>
                  <a:gd name="connsiteX0" fmla="*/ 0 w 1989221"/>
                  <a:gd name="connsiteY0" fmla="*/ 87607 h 745419"/>
                  <a:gd name="connsiteX1" fmla="*/ 625642 w 1989221"/>
                  <a:gd name="connsiteY1" fmla="*/ 87607 h 745419"/>
                  <a:gd name="connsiteX2" fmla="*/ 914400 w 1989221"/>
                  <a:gd name="connsiteY2" fmla="*/ 745334 h 745419"/>
                  <a:gd name="connsiteX3" fmla="*/ 1155032 w 1989221"/>
                  <a:gd name="connsiteY3" fmla="*/ 39481 h 745419"/>
                  <a:gd name="connsiteX4" fmla="*/ 1989221 w 1989221"/>
                  <a:gd name="connsiteY4" fmla="*/ 151776 h 745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9221" h="745419">
                    <a:moveTo>
                      <a:pt x="0" y="87607"/>
                    </a:moveTo>
                    <a:cubicBezTo>
                      <a:pt x="236621" y="32796"/>
                      <a:pt x="473242" y="-22014"/>
                      <a:pt x="625642" y="87607"/>
                    </a:cubicBezTo>
                    <a:cubicBezTo>
                      <a:pt x="778042" y="197228"/>
                      <a:pt x="826168" y="753355"/>
                      <a:pt x="914400" y="745334"/>
                    </a:cubicBezTo>
                    <a:cubicBezTo>
                      <a:pt x="1002632" y="737313"/>
                      <a:pt x="975895" y="138407"/>
                      <a:pt x="1155032" y="39481"/>
                    </a:cubicBezTo>
                    <a:cubicBezTo>
                      <a:pt x="1334169" y="-59445"/>
                      <a:pt x="1661695" y="46165"/>
                      <a:pt x="1989221" y="151776"/>
                    </a:cubicBezTo>
                  </a:path>
                </a:pathLst>
              </a:custGeom>
              <a:noFill/>
              <a:ln w="444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16E526C6-A7A0-124E-BFC3-2B64C39BFBDE}"/>
                  </a:ext>
                </a:extLst>
              </p:cNvPr>
              <p:cNvSpPr txBox="1"/>
              <p:nvPr/>
            </p:nvSpPr>
            <p:spPr>
              <a:xfrm>
                <a:off x="4088335" y="15381094"/>
                <a:ext cx="2249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Observed Spectra</a:t>
                </a:r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id="{9E313CCD-25F3-4B49-9D43-86DCC28E63EC}"/>
                  </a:ext>
                </a:extLst>
              </p:cNvPr>
              <p:cNvSpPr/>
              <p:nvPr/>
            </p:nvSpPr>
            <p:spPr>
              <a:xfrm>
                <a:off x="4210384" y="13860855"/>
                <a:ext cx="1989221" cy="745419"/>
              </a:xfrm>
              <a:custGeom>
                <a:avLst/>
                <a:gdLst>
                  <a:gd name="connsiteX0" fmla="*/ 0 w 1989221"/>
                  <a:gd name="connsiteY0" fmla="*/ 87607 h 745419"/>
                  <a:gd name="connsiteX1" fmla="*/ 625642 w 1989221"/>
                  <a:gd name="connsiteY1" fmla="*/ 87607 h 745419"/>
                  <a:gd name="connsiteX2" fmla="*/ 914400 w 1989221"/>
                  <a:gd name="connsiteY2" fmla="*/ 745334 h 745419"/>
                  <a:gd name="connsiteX3" fmla="*/ 1155032 w 1989221"/>
                  <a:gd name="connsiteY3" fmla="*/ 39481 h 745419"/>
                  <a:gd name="connsiteX4" fmla="*/ 1989221 w 1989221"/>
                  <a:gd name="connsiteY4" fmla="*/ 151776 h 745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9221" h="745419">
                    <a:moveTo>
                      <a:pt x="0" y="87607"/>
                    </a:moveTo>
                    <a:cubicBezTo>
                      <a:pt x="236621" y="32796"/>
                      <a:pt x="473242" y="-22014"/>
                      <a:pt x="625642" y="87607"/>
                    </a:cubicBezTo>
                    <a:cubicBezTo>
                      <a:pt x="778042" y="197228"/>
                      <a:pt x="826168" y="753355"/>
                      <a:pt x="914400" y="745334"/>
                    </a:cubicBezTo>
                    <a:cubicBezTo>
                      <a:pt x="1002632" y="737313"/>
                      <a:pt x="975895" y="138407"/>
                      <a:pt x="1155032" y="39481"/>
                    </a:cubicBezTo>
                    <a:cubicBezTo>
                      <a:pt x="1334169" y="-59445"/>
                      <a:pt x="1661695" y="46165"/>
                      <a:pt x="1989221" y="151776"/>
                    </a:cubicBezTo>
                  </a:path>
                </a:pathLst>
              </a:custGeom>
              <a:ln w="4445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5D70DFB3-32C3-4D42-B3CF-FB298D7F2025}"/>
                  </a:ext>
                </a:extLst>
              </p:cNvPr>
              <p:cNvSpPr txBox="1"/>
              <p:nvPr/>
            </p:nvSpPr>
            <p:spPr>
              <a:xfrm>
                <a:off x="5988631" y="14523022"/>
                <a:ext cx="5389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II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6C4D3618-4E25-9B4B-B1AB-E7530C424CD0}"/>
                  </a:ext>
                </a:extLst>
              </p:cNvPr>
              <p:cNvSpPr txBox="1"/>
              <p:nvPr/>
            </p:nvSpPr>
            <p:spPr>
              <a:xfrm>
                <a:off x="5965520" y="14064402"/>
                <a:ext cx="6174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IV</a:t>
                </a: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AE32ACB-5B69-144D-BEB3-2FA7A28284E2}"/>
                </a:ext>
              </a:extLst>
            </p:cNvPr>
            <p:cNvSpPr txBox="1"/>
            <p:nvPr/>
          </p:nvSpPr>
          <p:spPr>
            <a:xfrm>
              <a:off x="4310571" y="5676878"/>
              <a:ext cx="912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velocity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3CA05CED-EA58-364E-A82C-54C4F9A8F9D9}"/>
                </a:ext>
              </a:extLst>
            </p:cNvPr>
            <p:cNvSpPr txBox="1"/>
            <p:nvPr/>
          </p:nvSpPr>
          <p:spPr>
            <a:xfrm rot="16200000">
              <a:off x="3454182" y="4831357"/>
              <a:ext cx="5357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flux</a:t>
              </a:r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084E4-878D-8141-85D5-72938CD0D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235" y="461483"/>
            <a:ext cx="11077531" cy="742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tx2"/>
                </a:solidFill>
                <a:latin typeface="+mj-lt"/>
              </a:rPr>
              <a:t>High Ions in the Stream and Leading Arm: 2 Models</a:t>
            </a:r>
          </a:p>
        </p:txBody>
      </p:sp>
    </p:spTree>
    <p:extLst>
      <p:ext uri="{BB962C8B-B14F-4D97-AF65-F5344CB8AC3E}">
        <p14:creationId xmlns:p14="http://schemas.microsoft.com/office/powerpoint/2010/main" val="221702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FF21A2-3BA7-D24C-A8A1-6DC6A3668B8A}"/>
              </a:ext>
            </a:extLst>
          </p:cNvPr>
          <p:cNvSpPr/>
          <p:nvPr/>
        </p:nvSpPr>
        <p:spPr>
          <a:xfrm>
            <a:off x="792357" y="1623407"/>
            <a:ext cx="10607286" cy="4920681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2B17A79-CDD9-9249-9A11-D4075AADFA24}"/>
              </a:ext>
            </a:extLst>
          </p:cNvPr>
          <p:cNvSpPr txBox="1"/>
          <p:nvPr/>
        </p:nvSpPr>
        <p:spPr>
          <a:xfrm>
            <a:off x="1091024" y="2128553"/>
            <a:ext cx="60044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 two-phase model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high ions arise in turbulent or conductive mixing layers between the cool Stream/LA and the hot Galactic corona, so the high and low ions will be separate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high-ion absorption will be broader and/or offset in velocity from the low-ion absorption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115983D-7518-E34E-9092-34344D249BB9}"/>
              </a:ext>
            </a:extLst>
          </p:cNvPr>
          <p:cNvGrpSpPr/>
          <p:nvPr/>
        </p:nvGrpSpPr>
        <p:grpSpPr>
          <a:xfrm>
            <a:off x="8090148" y="1768059"/>
            <a:ext cx="3205368" cy="2432092"/>
            <a:chOff x="8271709" y="13608853"/>
            <a:chExt cx="3205368" cy="243209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C104687-3FA8-3B40-866C-E94C32678D74}"/>
                </a:ext>
              </a:extLst>
            </p:cNvPr>
            <p:cNvGrpSpPr/>
            <p:nvPr/>
          </p:nvGrpSpPr>
          <p:grpSpPr>
            <a:xfrm>
              <a:off x="8271709" y="13608853"/>
              <a:ext cx="3205368" cy="2432092"/>
              <a:chOff x="7710235" y="14426997"/>
              <a:chExt cx="3205368" cy="2432092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DFF43F1-A3E1-0344-B2A2-0AD4024C21D2}"/>
                  </a:ext>
                </a:extLst>
              </p:cNvPr>
              <p:cNvSpPr/>
              <p:nvPr/>
            </p:nvSpPr>
            <p:spPr>
              <a:xfrm>
                <a:off x="8305341" y="14787491"/>
                <a:ext cx="1222579" cy="1222579"/>
              </a:xfrm>
              <a:prstGeom prst="ellipse">
                <a:avLst/>
              </a:prstGeom>
              <a:noFill/>
              <a:ln w="44450">
                <a:solidFill>
                  <a:schemeClr val="accent3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5-Point Star 31">
                <a:extLst>
                  <a:ext uri="{FF2B5EF4-FFF2-40B4-BE49-F238E27FC236}">
                    <a16:creationId xmlns:a16="http://schemas.microsoft.com/office/drawing/2014/main" id="{AF455F8D-1BF7-EF48-8493-34CB0572D06D}"/>
                  </a:ext>
                </a:extLst>
              </p:cNvPr>
              <p:cNvSpPr/>
              <p:nvPr/>
            </p:nvSpPr>
            <p:spPr>
              <a:xfrm>
                <a:off x="10396311" y="15180939"/>
                <a:ext cx="366198" cy="366198"/>
              </a:xfrm>
              <a:prstGeom prst="star5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FED0145-4FC1-6C4F-BD4A-AE444AF8FD6D}"/>
                  </a:ext>
                </a:extLst>
              </p:cNvPr>
              <p:cNvSpPr txBox="1"/>
              <p:nvPr/>
            </p:nvSpPr>
            <p:spPr>
              <a:xfrm>
                <a:off x="8354165" y="16458979"/>
                <a:ext cx="122501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Absorber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3227B49-9827-C242-B2AC-77D448A6EFE5}"/>
                  </a:ext>
                </a:extLst>
              </p:cNvPr>
              <p:cNvSpPr txBox="1"/>
              <p:nvPr/>
            </p:nvSpPr>
            <p:spPr>
              <a:xfrm rot="1105331">
                <a:off x="8528429" y="15516984"/>
                <a:ext cx="5389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II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CB2E7D4-8E49-E44D-B0ED-E7CA6989D93C}"/>
                  </a:ext>
                </a:extLst>
              </p:cNvPr>
              <p:cNvSpPr txBox="1"/>
              <p:nvPr/>
            </p:nvSpPr>
            <p:spPr>
              <a:xfrm rot="20705814">
                <a:off x="8439851" y="16034662"/>
                <a:ext cx="6174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IV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7F91A2A-1828-C844-894B-A6FF6BA6BB9C}"/>
                  </a:ext>
                </a:extLst>
              </p:cNvPr>
              <p:cNvSpPr txBox="1"/>
              <p:nvPr/>
            </p:nvSpPr>
            <p:spPr>
              <a:xfrm>
                <a:off x="10161871" y="14822215"/>
                <a:ext cx="75373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QSO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CF5BF84-A6E7-6740-94DD-C05690C8E769}"/>
                  </a:ext>
                </a:extLst>
              </p:cNvPr>
              <p:cNvSpPr txBox="1"/>
              <p:nvPr/>
            </p:nvSpPr>
            <p:spPr>
              <a:xfrm rot="20839794">
                <a:off x="8669866" y="15000158"/>
                <a:ext cx="5389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II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959FE857-091F-F74D-97AB-37C6781094AE}"/>
                  </a:ext>
                </a:extLst>
              </p:cNvPr>
              <p:cNvSpPr txBox="1"/>
              <p:nvPr/>
            </p:nvSpPr>
            <p:spPr>
              <a:xfrm rot="19600806">
                <a:off x="8044815" y="14707520"/>
                <a:ext cx="6174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IV</a:t>
                </a: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CF5B3B06-6179-F94C-A67A-EF0CF64DB89E}"/>
                  </a:ext>
                </a:extLst>
              </p:cNvPr>
              <p:cNvSpPr/>
              <p:nvPr/>
            </p:nvSpPr>
            <p:spPr>
              <a:xfrm>
                <a:off x="7938319" y="14426997"/>
                <a:ext cx="1988976" cy="1988976"/>
              </a:xfrm>
              <a:prstGeom prst="ellipse">
                <a:avLst/>
              </a:prstGeom>
              <a:noFill/>
              <a:ln w="44450">
                <a:solidFill>
                  <a:schemeClr val="accent3">
                    <a:lumMod val="75000"/>
                  </a:schemeClr>
                </a:solidFill>
                <a:prstDash val="solid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47C50AD-8E28-024F-87E9-BC856146E4F1}"/>
                  </a:ext>
                </a:extLst>
              </p:cNvPr>
              <p:cNvSpPr txBox="1"/>
              <p:nvPr/>
            </p:nvSpPr>
            <p:spPr>
              <a:xfrm rot="3302719">
                <a:off x="9304119" y="14843878"/>
                <a:ext cx="6174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IV</a:t>
                </a:r>
              </a:p>
            </p:txBody>
          </p: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39904577-80CA-3340-875F-28ED92607D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10235" y="15401418"/>
                <a:ext cx="2585059" cy="0"/>
              </a:xfrm>
              <a:prstGeom prst="straightConnector1">
                <a:avLst/>
              </a:prstGeom>
              <a:ln w="4445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BA6F13-4DEE-A743-B617-3A50294E53C2}"/>
                </a:ext>
              </a:extLst>
            </p:cNvPr>
            <p:cNvSpPr txBox="1"/>
            <p:nvPr/>
          </p:nvSpPr>
          <p:spPr>
            <a:xfrm>
              <a:off x="9634995" y="14644538"/>
              <a:ext cx="3850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US" sz="16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5BF6CA-81F9-B444-A116-3710D9A0160B}"/>
                </a:ext>
              </a:extLst>
            </p:cNvPr>
            <p:cNvSpPr txBox="1"/>
            <p:nvPr/>
          </p:nvSpPr>
          <p:spPr>
            <a:xfrm>
              <a:off x="9963867" y="14845064"/>
              <a:ext cx="3850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US" sz="16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19E760-2946-CF49-A61F-7EDDF2484405}"/>
                </a:ext>
              </a:extLst>
            </p:cNvPr>
            <p:cNvSpPr txBox="1"/>
            <p:nvPr/>
          </p:nvSpPr>
          <p:spPr>
            <a:xfrm>
              <a:off x="10436411" y="15014341"/>
              <a:ext cx="8173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US" sz="16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&gt; T</a:t>
              </a:r>
              <a:r>
                <a:rPr lang="en-US" sz="16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CB34D3-400C-7048-84F6-E865CEC03DD8}"/>
              </a:ext>
            </a:extLst>
          </p:cNvPr>
          <p:cNvGrpSpPr/>
          <p:nvPr/>
        </p:nvGrpSpPr>
        <p:grpSpPr>
          <a:xfrm>
            <a:off x="8118430" y="4250648"/>
            <a:ext cx="2754787" cy="2244432"/>
            <a:chOff x="10261684" y="14393229"/>
            <a:chExt cx="2754787" cy="2244432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A834C274-6BF0-F64C-817C-F65C881F401F}"/>
                </a:ext>
              </a:extLst>
            </p:cNvPr>
            <p:cNvGrpSpPr/>
            <p:nvPr/>
          </p:nvGrpSpPr>
          <p:grpSpPr>
            <a:xfrm>
              <a:off x="10527850" y="14518370"/>
              <a:ext cx="2488621" cy="2119291"/>
              <a:chOff x="10423688" y="14001781"/>
              <a:chExt cx="2488621" cy="2119291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C115F8D9-4DBA-F44B-933C-FCC17980BA80}"/>
                  </a:ext>
                </a:extLst>
              </p:cNvPr>
              <p:cNvCxnSpPr/>
              <p:nvPr/>
            </p:nvCxnSpPr>
            <p:spPr>
              <a:xfrm>
                <a:off x="10494694" y="15436891"/>
                <a:ext cx="1985632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52AC7205-E93A-C440-AD96-D139248C5DE1}"/>
                  </a:ext>
                </a:extLst>
              </p:cNvPr>
              <p:cNvSpPr txBox="1"/>
              <p:nvPr/>
            </p:nvSpPr>
            <p:spPr>
              <a:xfrm>
                <a:off x="10423688" y="15720962"/>
                <a:ext cx="2249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latin typeface="Arial" panose="020B0604020202020204" pitchFamily="34" charset="0"/>
                    <a:cs typeface="Arial" panose="020B0604020202020204" pitchFamily="34" charset="0"/>
                  </a:rPr>
                  <a:t>Observed Spectra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23E5AF31-D2D9-5548-A6FF-3D71F0473977}"/>
                  </a:ext>
                </a:extLst>
              </p:cNvPr>
              <p:cNvSpPr txBox="1"/>
              <p:nvPr/>
            </p:nvSpPr>
            <p:spPr>
              <a:xfrm>
                <a:off x="12317943" y="14917839"/>
                <a:ext cx="53893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II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73A7B88D-F820-5A42-B8B5-2C797548AD3E}"/>
                  </a:ext>
                </a:extLst>
              </p:cNvPr>
              <p:cNvSpPr txBox="1"/>
              <p:nvPr/>
            </p:nvSpPr>
            <p:spPr>
              <a:xfrm>
                <a:off x="12294832" y="14346925"/>
                <a:ext cx="61747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Si IV</a:t>
                </a:r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id="{52E3976A-226D-614F-9C72-9B61E3FFB08D}"/>
                  </a:ext>
                </a:extLst>
              </p:cNvPr>
              <p:cNvSpPr/>
              <p:nvPr/>
            </p:nvSpPr>
            <p:spPr>
              <a:xfrm>
                <a:off x="10531070" y="14677973"/>
                <a:ext cx="1786874" cy="745419"/>
              </a:xfrm>
              <a:custGeom>
                <a:avLst/>
                <a:gdLst>
                  <a:gd name="connsiteX0" fmla="*/ 0 w 1989221"/>
                  <a:gd name="connsiteY0" fmla="*/ 87607 h 745419"/>
                  <a:gd name="connsiteX1" fmla="*/ 625642 w 1989221"/>
                  <a:gd name="connsiteY1" fmla="*/ 87607 h 745419"/>
                  <a:gd name="connsiteX2" fmla="*/ 914400 w 1989221"/>
                  <a:gd name="connsiteY2" fmla="*/ 745334 h 745419"/>
                  <a:gd name="connsiteX3" fmla="*/ 1155032 w 1989221"/>
                  <a:gd name="connsiteY3" fmla="*/ 39481 h 745419"/>
                  <a:gd name="connsiteX4" fmla="*/ 1989221 w 1989221"/>
                  <a:gd name="connsiteY4" fmla="*/ 151776 h 745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9221" h="745419">
                    <a:moveTo>
                      <a:pt x="0" y="87607"/>
                    </a:moveTo>
                    <a:cubicBezTo>
                      <a:pt x="236621" y="32796"/>
                      <a:pt x="473242" y="-22014"/>
                      <a:pt x="625642" y="87607"/>
                    </a:cubicBezTo>
                    <a:cubicBezTo>
                      <a:pt x="778042" y="197228"/>
                      <a:pt x="826168" y="753355"/>
                      <a:pt x="914400" y="745334"/>
                    </a:cubicBezTo>
                    <a:cubicBezTo>
                      <a:pt x="1002632" y="737313"/>
                      <a:pt x="975895" y="138407"/>
                      <a:pt x="1155032" y="39481"/>
                    </a:cubicBezTo>
                    <a:cubicBezTo>
                      <a:pt x="1334169" y="-59445"/>
                      <a:pt x="1661695" y="46165"/>
                      <a:pt x="1989221" y="151776"/>
                    </a:cubicBezTo>
                  </a:path>
                </a:pathLst>
              </a:custGeom>
              <a:noFill/>
              <a:ln w="444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id="{75820619-CFC3-5146-8AF9-3BDBE3EE99ED}"/>
                  </a:ext>
                </a:extLst>
              </p:cNvPr>
              <p:cNvSpPr/>
              <p:nvPr/>
            </p:nvSpPr>
            <p:spPr>
              <a:xfrm>
                <a:off x="10581919" y="14143988"/>
                <a:ext cx="2014173" cy="744385"/>
              </a:xfrm>
              <a:custGeom>
                <a:avLst/>
                <a:gdLst>
                  <a:gd name="connsiteX0" fmla="*/ 0 w 2165684"/>
                  <a:gd name="connsiteY0" fmla="*/ 99764 h 1094432"/>
                  <a:gd name="connsiteX1" fmla="*/ 465221 w 2165684"/>
                  <a:gd name="connsiteY1" fmla="*/ 99764 h 1094432"/>
                  <a:gd name="connsiteX2" fmla="*/ 978568 w 2165684"/>
                  <a:gd name="connsiteY2" fmla="*/ 1094375 h 1094432"/>
                  <a:gd name="connsiteX3" fmla="*/ 1379621 w 2165684"/>
                  <a:gd name="connsiteY3" fmla="*/ 51638 h 1094432"/>
                  <a:gd name="connsiteX4" fmla="*/ 2165684 w 2165684"/>
                  <a:gd name="connsiteY4" fmla="*/ 147891 h 1094432"/>
                  <a:gd name="connsiteX5" fmla="*/ 2165684 w 2165684"/>
                  <a:gd name="connsiteY5" fmla="*/ 147891 h 1094432"/>
                  <a:gd name="connsiteX6" fmla="*/ 2165684 w 2165684"/>
                  <a:gd name="connsiteY6" fmla="*/ 147891 h 1094432"/>
                  <a:gd name="connsiteX7" fmla="*/ 2165684 w 2165684"/>
                  <a:gd name="connsiteY7" fmla="*/ 131849 h 1094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65684" h="1094432">
                    <a:moveTo>
                      <a:pt x="0" y="99764"/>
                    </a:moveTo>
                    <a:cubicBezTo>
                      <a:pt x="151063" y="16880"/>
                      <a:pt x="302126" y="-66004"/>
                      <a:pt x="465221" y="99764"/>
                    </a:cubicBezTo>
                    <a:cubicBezTo>
                      <a:pt x="628316" y="265532"/>
                      <a:pt x="826168" y="1102396"/>
                      <a:pt x="978568" y="1094375"/>
                    </a:cubicBezTo>
                    <a:cubicBezTo>
                      <a:pt x="1130968" y="1086354"/>
                      <a:pt x="1181768" y="209385"/>
                      <a:pt x="1379621" y="51638"/>
                    </a:cubicBezTo>
                    <a:cubicBezTo>
                      <a:pt x="1577474" y="-106109"/>
                      <a:pt x="2165684" y="147891"/>
                      <a:pt x="2165684" y="147891"/>
                    </a:cubicBezTo>
                    <a:lnTo>
                      <a:pt x="2165684" y="147891"/>
                    </a:lnTo>
                    <a:lnTo>
                      <a:pt x="2165684" y="147891"/>
                    </a:lnTo>
                    <a:lnTo>
                      <a:pt x="2165684" y="131849"/>
                    </a:lnTo>
                  </a:path>
                </a:pathLst>
              </a:custGeom>
              <a:ln w="4445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3">
                <a:schemeClr val="accent5"/>
              </a:lnRef>
              <a:fillRef idx="0">
                <a:schemeClr val="accent5"/>
              </a:fillRef>
              <a:effectRef idx="2">
                <a:schemeClr val="accent5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CC543E97-073E-1D48-B9D2-5B6C4C0931F2}"/>
                  </a:ext>
                </a:extLst>
              </p:cNvPr>
              <p:cNvCxnSpPr/>
              <p:nvPr/>
            </p:nvCxnSpPr>
            <p:spPr>
              <a:xfrm flipV="1">
                <a:off x="10516215" y="14001781"/>
                <a:ext cx="0" cy="143511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8A56C7-4648-6344-B0CA-9922CD91E582}"/>
                </a:ext>
              </a:extLst>
            </p:cNvPr>
            <p:cNvSpPr/>
            <p:nvPr/>
          </p:nvSpPr>
          <p:spPr>
            <a:xfrm>
              <a:off x="12398104" y="14393229"/>
              <a:ext cx="521374" cy="44945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7DC36FC-2390-5C43-B54B-9D8ED5A8E1AB}"/>
                </a:ext>
              </a:extLst>
            </p:cNvPr>
            <p:cNvSpPr/>
            <p:nvPr/>
          </p:nvSpPr>
          <p:spPr>
            <a:xfrm>
              <a:off x="10359744" y="14643151"/>
              <a:ext cx="240370" cy="449451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0218A66-8228-4E4E-A9CC-AACFB649F76E}"/>
                </a:ext>
              </a:extLst>
            </p:cNvPr>
            <p:cNvSpPr txBox="1"/>
            <p:nvPr/>
          </p:nvSpPr>
          <p:spPr>
            <a:xfrm>
              <a:off x="11022932" y="15926670"/>
              <a:ext cx="9124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velocity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EF17EBF-29DA-5D46-820C-4EB8860C755D}"/>
                </a:ext>
              </a:extLst>
            </p:cNvPr>
            <p:cNvSpPr txBox="1"/>
            <p:nvPr/>
          </p:nvSpPr>
          <p:spPr>
            <a:xfrm rot="16200000">
              <a:off x="10163099" y="15085858"/>
              <a:ext cx="5357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flux</a:t>
              </a:r>
            </a:p>
          </p:txBody>
        </p:sp>
      </p:grpSp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335E6F21-24A4-364A-95D0-8D3C4452D173}"/>
              </a:ext>
            </a:extLst>
          </p:cNvPr>
          <p:cNvSpPr txBox="1">
            <a:spLocks/>
          </p:cNvSpPr>
          <p:nvPr/>
        </p:nvSpPr>
        <p:spPr>
          <a:xfrm>
            <a:off x="557235" y="461483"/>
            <a:ext cx="11077531" cy="7428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4000">
                <a:solidFill>
                  <a:schemeClr val="tx2"/>
                </a:solidFill>
                <a:latin typeface="+mj-lt"/>
              </a:rPr>
              <a:t>High Ions in the Stream and Leading Arm: 2 Models</a:t>
            </a:r>
            <a:endParaRPr lang="en-US" sz="40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6615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9528A-B280-D446-85AC-8DA9452D5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515" y="-6503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Data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F3591-C603-964F-A9C4-71A50CEEF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221" y="1138543"/>
            <a:ext cx="6964248" cy="54959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6 Stream and 6 LA sightlines with COS/FUV spectra</a:t>
            </a:r>
          </a:p>
          <a:p>
            <a:r>
              <a:rPr lang="en-US" dirty="0"/>
              <a:t>Fit Voigt profiles using </a:t>
            </a:r>
            <a:r>
              <a:rPr lang="en-US" dirty="0" err="1"/>
              <a:t>VoigtFit</a:t>
            </a:r>
            <a:r>
              <a:rPr lang="en-US" dirty="0"/>
              <a:t> (</a:t>
            </a:r>
            <a:r>
              <a:rPr lang="en-US" dirty="0" err="1"/>
              <a:t>Krogager</a:t>
            </a:r>
            <a:r>
              <a:rPr lang="en-US" dirty="0"/>
              <a:t> 2018) to</a:t>
            </a:r>
          </a:p>
          <a:p>
            <a:pPr lvl="1"/>
            <a:r>
              <a:rPr lang="en-US" dirty="0"/>
              <a:t>low ions(O I, C II, S II, Si II)</a:t>
            </a:r>
          </a:p>
          <a:p>
            <a:pPr lvl="1"/>
            <a:r>
              <a:rPr lang="en-US" dirty="0"/>
              <a:t>medium ions (Si III)</a:t>
            </a:r>
          </a:p>
          <a:p>
            <a:pPr lvl="1"/>
            <a:r>
              <a:rPr lang="en-US" dirty="0"/>
              <a:t>high ions (Si IV, C IV)</a:t>
            </a:r>
          </a:p>
          <a:p>
            <a:r>
              <a:rPr lang="en-US" dirty="0"/>
              <a:t>The </a:t>
            </a:r>
            <a:r>
              <a:rPr lang="en-US" dirty="0" err="1"/>
              <a:t>VoigtFit</a:t>
            </a:r>
            <a:r>
              <a:rPr lang="en-US" dirty="0"/>
              <a:t> module outputs the relative velocity, b-value (width of the component), and column density</a:t>
            </a:r>
          </a:p>
          <a:p>
            <a:r>
              <a:rPr lang="en-US" dirty="0"/>
              <a:t>With these values, we can look for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evidence of enhanced ionization in the Stream below the Galactic pole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differences between the distribution of absorption strengths in the Stream and LA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B372F3-9D1D-DB47-B733-0C8442E552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89" t="51184" r="7330" b="3593"/>
          <a:stretch/>
        </p:blipFill>
        <p:spPr>
          <a:xfrm>
            <a:off x="7620000" y="1604502"/>
            <a:ext cx="4135998" cy="4145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5D869C-D9E3-3543-B312-D26EB9F0AFB7}"/>
              </a:ext>
            </a:extLst>
          </p:cNvPr>
          <p:cNvSpPr txBox="1"/>
          <p:nvPr/>
        </p:nvSpPr>
        <p:spPr>
          <a:xfrm>
            <a:off x="9264732" y="5922760"/>
            <a:ext cx="2894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absorption from Milky Way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91B2E8-8240-A24C-BD55-735538C4F67D}"/>
              </a:ext>
            </a:extLst>
          </p:cNvPr>
          <p:cNvSpPr txBox="1"/>
          <p:nvPr/>
        </p:nvSpPr>
        <p:spPr>
          <a:xfrm>
            <a:off x="7731812" y="1060924"/>
            <a:ext cx="2980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absorption from the Stream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8393B8-2E60-A140-BDCC-C2400F17ED75}"/>
              </a:ext>
            </a:extLst>
          </p:cNvPr>
          <p:cNvCxnSpPr/>
          <p:nvPr/>
        </p:nvCxnSpPr>
        <p:spPr>
          <a:xfrm flipH="1" flipV="1">
            <a:off x="10871200" y="4792133"/>
            <a:ext cx="694267" cy="113062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180CBCB-EA34-2243-ADC9-F0DCB001370C}"/>
              </a:ext>
            </a:extLst>
          </p:cNvPr>
          <p:cNvCxnSpPr>
            <a:cxnSpLocks/>
          </p:cNvCxnSpPr>
          <p:nvPr/>
        </p:nvCxnSpPr>
        <p:spPr>
          <a:xfrm flipH="1" flipV="1">
            <a:off x="8815933" y="1433399"/>
            <a:ext cx="524932" cy="1208201"/>
          </a:xfrm>
          <a:prstGeom prst="straightConnector1">
            <a:avLst/>
          </a:prstGeom>
          <a:ln w="4445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538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61" y="212034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Leading Arm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4 w/ mis-aligned components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734C6A-0533-4D45-B623-F94CB627D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" t="7335" r="7308" b="3460"/>
          <a:stretch/>
        </p:blipFill>
        <p:spPr>
          <a:xfrm>
            <a:off x="372861" y="1489821"/>
            <a:ext cx="7403014" cy="506847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4AC1754-4491-9544-8763-EFCE67C75707}"/>
              </a:ext>
            </a:extLst>
          </p:cNvPr>
          <p:cNvSpPr/>
          <p:nvPr/>
        </p:nvSpPr>
        <p:spPr>
          <a:xfrm>
            <a:off x="5850294" y="1489821"/>
            <a:ext cx="1576873" cy="35651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28CAE57-3725-954C-B655-403DDBF54C51}"/>
              </a:ext>
            </a:extLst>
          </p:cNvPr>
          <p:cNvSpPr/>
          <p:nvPr/>
        </p:nvSpPr>
        <p:spPr>
          <a:xfrm>
            <a:off x="5850294" y="3956212"/>
            <a:ext cx="1576873" cy="35651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27706D4-76C0-1746-AE84-2067929E1FC3}"/>
              </a:ext>
            </a:extLst>
          </p:cNvPr>
          <p:cNvSpPr/>
          <p:nvPr/>
        </p:nvSpPr>
        <p:spPr>
          <a:xfrm>
            <a:off x="870857" y="3956211"/>
            <a:ext cx="1937657" cy="35651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02B3C91-8993-5444-9DC8-FBCB4FAF8F4A}"/>
              </a:ext>
            </a:extLst>
          </p:cNvPr>
          <p:cNvSpPr/>
          <p:nvPr/>
        </p:nvSpPr>
        <p:spPr>
          <a:xfrm>
            <a:off x="870856" y="1489820"/>
            <a:ext cx="1937657" cy="35651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23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61" y="212034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Leading Arm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4 w/ mis-aligned components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2 w/ components seen in high ions, but not low 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734C6A-0533-4D45-B623-F94CB627D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" t="7335" r="7308" b="3460"/>
          <a:stretch/>
        </p:blipFill>
        <p:spPr>
          <a:xfrm>
            <a:off x="372861" y="1489821"/>
            <a:ext cx="7403014" cy="506847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FAD44C0-156B-D54A-BA58-E91B67D1A70B}"/>
              </a:ext>
            </a:extLst>
          </p:cNvPr>
          <p:cNvSpPr/>
          <p:nvPr/>
        </p:nvSpPr>
        <p:spPr>
          <a:xfrm>
            <a:off x="5850294" y="1489821"/>
            <a:ext cx="1576873" cy="356517"/>
          </a:xfrm>
          <a:prstGeom prst="ellips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EBC7EDF-DB48-0B4F-B0D1-B24124214A24}"/>
              </a:ext>
            </a:extLst>
          </p:cNvPr>
          <p:cNvSpPr/>
          <p:nvPr/>
        </p:nvSpPr>
        <p:spPr>
          <a:xfrm>
            <a:off x="870856" y="1489820"/>
            <a:ext cx="1937657" cy="356517"/>
          </a:xfrm>
          <a:prstGeom prst="ellips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87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861" y="212034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Leading Arm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4 w/ mis-aligned components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2 w/ components seen in high ions, but not low ions</a:t>
            </a:r>
          </a:p>
          <a:p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2 w/ components seen in low ions, but not high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734C6A-0533-4D45-B623-F94CB627D7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" t="7335" r="7308" b="3460"/>
          <a:stretch/>
        </p:blipFill>
        <p:spPr>
          <a:xfrm>
            <a:off x="372861" y="1489821"/>
            <a:ext cx="7403014" cy="506847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3DBF962-2A34-AF44-BA78-A51AB9C3FC15}"/>
              </a:ext>
            </a:extLst>
          </p:cNvPr>
          <p:cNvSpPr/>
          <p:nvPr/>
        </p:nvSpPr>
        <p:spPr>
          <a:xfrm>
            <a:off x="5831633" y="3953103"/>
            <a:ext cx="1576873" cy="356517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A1481F2-4954-F94A-9CFC-D4C742478DBC}"/>
              </a:ext>
            </a:extLst>
          </p:cNvPr>
          <p:cNvSpPr/>
          <p:nvPr/>
        </p:nvSpPr>
        <p:spPr>
          <a:xfrm>
            <a:off x="3474098" y="3953103"/>
            <a:ext cx="1576873" cy="356517"/>
          </a:xfrm>
          <a:prstGeom prst="ellipse">
            <a:avLst/>
          </a:prstGeom>
          <a:noFill/>
          <a:ln w="381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609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4CD1-644D-9147-84BB-7EED47188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734" y="166958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Magellanic</a:t>
            </a:r>
            <a:r>
              <a:rPr lang="en-US" dirty="0">
                <a:solidFill>
                  <a:schemeClr val="tx2"/>
                </a:solidFill>
              </a:rPr>
              <a:t> Stream Sightlines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8B585-1A60-B64A-8322-51F90F1B6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7633" y="1625266"/>
            <a:ext cx="351764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1 w/ mis-aligned components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1178AD-0C1E-C746-8064-E109EA0C6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14" t="6733" r="7329" b="3592"/>
          <a:stretch/>
        </p:blipFill>
        <p:spPr>
          <a:xfrm>
            <a:off x="411456" y="1492521"/>
            <a:ext cx="7325823" cy="506577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F050D17-0414-FB41-8911-FF35BEE51349}"/>
              </a:ext>
            </a:extLst>
          </p:cNvPr>
          <p:cNvSpPr/>
          <p:nvPr/>
        </p:nvSpPr>
        <p:spPr>
          <a:xfrm>
            <a:off x="3285930" y="1492521"/>
            <a:ext cx="1948543" cy="356517"/>
          </a:xfrm>
          <a:prstGeom prst="ellipse">
            <a:avLst/>
          </a:prstGeom>
          <a:noFill/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737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3159</TotalTime>
  <Words>620</Words>
  <Application>Microsoft Macintosh PowerPoint</Application>
  <PresentationFormat>Widescreen</PresentationFormat>
  <Paragraphs>140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Office Theme</vt:lpstr>
      <vt:lpstr>The Effects of the Galactic Center on the Ionization of the Magellanic Stream</vt:lpstr>
      <vt:lpstr>The Magellanic System around the Milky Way</vt:lpstr>
      <vt:lpstr>PowerPoint Presentation</vt:lpstr>
      <vt:lpstr>PowerPoint Presentation</vt:lpstr>
      <vt:lpstr>Data and Analysis</vt:lpstr>
      <vt:lpstr>Leading Arm Sightlines</vt:lpstr>
      <vt:lpstr>Leading Arm Sightlines</vt:lpstr>
      <vt:lpstr>Leading Arm Sightlines</vt:lpstr>
      <vt:lpstr>Magellanic Stream Sightlines</vt:lpstr>
      <vt:lpstr>Magellanic Stream Sightlines</vt:lpstr>
      <vt:lpstr>Magellanic Stream Sightlines</vt:lpstr>
      <vt:lpstr>Magellanic Stream Sightlines</vt:lpstr>
      <vt:lpstr>The LA shows differences between the high-ion and low-ion kinematics. The Stream does not.</vt:lpstr>
      <vt:lpstr>We find stronger high-ion absorption in the Stream than in the Leading Arm</vt:lpstr>
      <vt:lpstr>More evidence for slight high-ion enhancement in the Stream in the region below the Galactic Center</vt:lpstr>
      <vt:lpstr>Continuing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Effects of the Galactic Center on the Ionization of the Magellanic Stream</dc:title>
  <dc:creator>Microsoft Office User</dc:creator>
  <cp:lastModifiedBy>Microsoft Office User</cp:lastModifiedBy>
  <cp:revision>68</cp:revision>
  <dcterms:created xsi:type="dcterms:W3CDTF">2019-05-03T14:04:54Z</dcterms:created>
  <dcterms:modified xsi:type="dcterms:W3CDTF">2019-05-08T14:34:49Z</dcterms:modified>
</cp:coreProperties>
</file>

<file path=docProps/thumbnail.jpeg>
</file>